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8" r:id="rId2"/>
    <p:sldId id="365" r:id="rId3"/>
  </p:sldIdLst>
  <p:sldSz cx="12192000" cy="6858000"/>
  <p:notesSz cx="6858000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6FF"/>
    <a:srgbClr val="002060"/>
    <a:srgbClr val="99CCFF"/>
    <a:srgbClr val="ECDFF9"/>
    <a:srgbClr val="CDACEE"/>
    <a:srgbClr val="1C1560"/>
    <a:srgbClr val="C2963D"/>
    <a:srgbClr val="D6B87C"/>
    <a:srgbClr val="ECF3FA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548" cy="495300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3" y="1"/>
            <a:ext cx="2972548" cy="495300"/>
          </a:xfrm>
          <a:prstGeom prst="rect">
            <a:avLst/>
          </a:prstGeom>
        </p:spPr>
        <p:txBody>
          <a:bodyPr vert="horz" lIns="93104" tIns="46553" rIns="93104" bIns="4655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0AF318-4F30-433D-A70F-2E0A33A321B4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3" rIns="93104" bIns="4655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1" y="4751389"/>
            <a:ext cx="5487041" cy="3887787"/>
          </a:xfrm>
          <a:prstGeom prst="rect">
            <a:avLst/>
          </a:prstGeom>
        </p:spPr>
        <p:txBody>
          <a:bodyPr vert="horz" lIns="93104" tIns="46553" rIns="93104" bIns="46553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64"/>
            <a:ext cx="2972548" cy="495300"/>
          </a:xfrm>
          <a:prstGeom prst="rect">
            <a:avLst/>
          </a:prstGeom>
        </p:spPr>
        <p:txBody>
          <a:bodyPr vert="horz" lIns="93104" tIns="46553" rIns="93104" bIns="4655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3" y="9377364"/>
            <a:ext cx="2972548" cy="495300"/>
          </a:xfrm>
          <a:prstGeom prst="rect">
            <a:avLst/>
          </a:prstGeom>
        </p:spPr>
        <p:txBody>
          <a:bodyPr vert="horz" wrap="square" lIns="93104" tIns="46553" rIns="93104" bIns="465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930F8BC-2E58-4835-85D2-B66105A4B4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9075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1A76E-ABF2-EFA4-8036-9A5672351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13FA8C1-3FC6-41EF-A3F7-14C3F682C0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43464D8-5778-BDC7-FA4A-B96EB24FC3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04C88B-BB0B-1779-EE79-9493DA7ACB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890BF-F490-4687-AD48-298CAC162E7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3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92C70-AF30-4ED0-9A2F-B9A39F5589A6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1F48-DB54-46AA-8573-A2569CF151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410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D1B27-EA7B-4F40-B529-3E0BD8609C4D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B8608-E502-4681-AEFB-22373F62CEC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515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258D-1808-4169-BA62-9FA67D21082E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9882-A4BE-4F34-876F-1865AF45D6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1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7CCB1-0097-4FE5-ACC8-9A36B6458F46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8BAC0-F878-4A6C-98C0-334CF94479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006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0C6D-C589-4ACD-AEB4-F2A0EE97F1D3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D573E-E9B3-4B11-8B07-042C385E9F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02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6DD3-7258-458D-967B-F0C9DE45B706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B6357-A299-4CBE-94B0-DB7EA9EDB3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834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38FB8-46EA-4FA9-AB4F-581975C978A6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EE10F-C0A2-42F0-97C0-C33728AC55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10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238F-5BC1-45B7-8E90-E01AE1BBE164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C0C3F-01BC-4A9E-8CDD-7B41A9A1C2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024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7EEBB-FA47-48A9-8B0E-4C2B9C9EB82D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8825D-2B39-4C3D-AFF4-F63325E40C3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911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25E8-5F7D-402F-869F-25DE04D0D73C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51BD7-F3E5-44A9-A099-B902ECCD01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368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C4160-3B12-4588-9A30-AEA37CDEC43F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D025D-4188-42DC-9BE3-61E9E6C69F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120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4D4A7A-B077-45F5-A25A-F3B6DAA28852}" type="datetimeFigureOut">
              <a:rPr lang="ru-RU"/>
              <a:pPr>
                <a:defRPr/>
              </a:pPr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046513E-13EC-4C73-AA29-0913A882F2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>
            <a:extLst>
              <a:ext uri="{FF2B5EF4-FFF2-40B4-BE49-F238E27FC236}">
                <a16:creationId xmlns:a16="http://schemas.microsoft.com/office/drawing/2014/main" id="{528496A7-412D-465D-976A-A8611077C965}"/>
              </a:ext>
            </a:extLst>
          </p:cNvPr>
          <p:cNvSpPr/>
          <p:nvPr/>
        </p:nvSpPr>
        <p:spPr>
          <a:xfrm>
            <a:off x="2254102" y="2427033"/>
            <a:ext cx="2158409" cy="2219395"/>
          </a:xfrm>
          <a:prstGeom prst="ellipse">
            <a:avLst/>
          </a:prstGeom>
          <a:solidFill>
            <a:srgbClr val="00B0F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r>
              <a:rPr lang="ru-RU" sz="20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ru-RU" sz="2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0" name="object 8"/>
          <p:cNvSpPr txBox="1">
            <a:spLocks noChangeArrowheads="1"/>
          </p:cNvSpPr>
          <p:nvPr/>
        </p:nvSpPr>
        <p:spPr bwMode="auto">
          <a:xfrm>
            <a:off x="4738688" y="6378575"/>
            <a:ext cx="28289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6350" defTabSz="1038225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38225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3822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3822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3822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Астана, </a:t>
            </a:r>
            <a:r>
              <a:rPr lang="ru-RU" altLang="ru-RU" sz="1600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2025</a:t>
            </a:r>
            <a:endParaRPr lang="ru-RU" altLang="ru-RU" sz="16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51" name="Прямоугольник 4"/>
          <p:cNvSpPr>
            <a:spLocks noChangeArrowheads="1"/>
          </p:cNvSpPr>
          <p:nvPr/>
        </p:nvSpPr>
        <p:spPr bwMode="auto">
          <a:xfrm>
            <a:off x="4738688" y="2613392"/>
            <a:ext cx="627851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АВТОМАТИЗИРОВАННЫЙ КОНТРОЛЬ ВЫПИСКИ ЭСФ В </a:t>
            </a:r>
            <a:r>
              <a:rPr lang="ru-RU" sz="3200" kern="0" dirty="0">
                <a:solidFill>
                  <a:srgbClr val="00B050"/>
                </a:solidFill>
                <a:latin typeface="Bauhaus 93" panose="04030905020B02020C02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e-</a:t>
            </a:r>
            <a:r>
              <a:rPr lang="ru-RU" sz="32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₸</a:t>
            </a:r>
            <a:r>
              <a:rPr lang="ru-RU" sz="3200" kern="0" dirty="0" err="1">
                <a:solidFill>
                  <a:srgbClr val="00B050"/>
                </a:solidFill>
                <a:latin typeface="Bauhaus 93" panose="04030905020B02020C02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amga</a:t>
            </a:r>
            <a:endParaRPr lang="ru-RU" sz="3200" kern="0" dirty="0">
              <a:solidFill>
                <a:srgbClr val="00B050"/>
              </a:solidFill>
              <a:latin typeface="Bauhaus 93" panose="04030905020B02020C02" pitchFamily="82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52" name="object 5"/>
          <p:cNvSpPr>
            <a:spLocks/>
          </p:cNvSpPr>
          <p:nvPr/>
        </p:nvSpPr>
        <p:spPr bwMode="auto">
          <a:xfrm rot="10800000" flipH="1" flipV="1">
            <a:off x="990600" y="666750"/>
            <a:ext cx="10325100" cy="5878513"/>
          </a:xfrm>
          <a:custGeom>
            <a:avLst/>
            <a:gdLst>
              <a:gd name="T0" fmla="*/ 54 w 17634585"/>
              <a:gd name="T1" fmla="*/ 12071 h 7893050"/>
              <a:gd name="T2" fmla="*/ 2 w 17634585"/>
              <a:gd name="T3" fmla="*/ 12071 h 7893050"/>
              <a:gd name="T4" fmla="*/ 2 w 17634585"/>
              <a:gd name="T5" fmla="*/ 12070 h 7893050"/>
              <a:gd name="T6" fmla="*/ 2 w 17634585"/>
              <a:gd name="T7" fmla="*/ 12056 h 7893050"/>
              <a:gd name="T8" fmla="*/ 2 w 17634585"/>
              <a:gd name="T9" fmla="*/ 12033 h 7893050"/>
              <a:gd name="T10" fmla="*/ 1 w 17634585"/>
              <a:gd name="T11" fmla="*/ 11998 h 7893050"/>
              <a:gd name="T12" fmla="*/ 1 w 17634585"/>
              <a:gd name="T13" fmla="*/ 11954 h 7893050"/>
              <a:gd name="T14" fmla="*/ 1 w 17634585"/>
              <a:gd name="T15" fmla="*/ 11902 h 7893050"/>
              <a:gd name="T16" fmla="*/ 1 w 17634585"/>
              <a:gd name="T17" fmla="*/ 11842 h 7893050"/>
              <a:gd name="T18" fmla="*/ 1 w 17634585"/>
              <a:gd name="T19" fmla="*/ 11776 h 7893050"/>
              <a:gd name="T20" fmla="*/ 1 w 17634585"/>
              <a:gd name="T21" fmla="*/ 11703 h 7893050"/>
              <a:gd name="T22" fmla="*/ 1 w 17634585"/>
              <a:gd name="T23" fmla="*/ 11627 h 7893050"/>
              <a:gd name="T24" fmla="*/ 0 w 17634585"/>
              <a:gd name="T25" fmla="*/ 11588 h 7893050"/>
              <a:gd name="T26" fmla="*/ 0 w 17634585"/>
              <a:gd name="T27" fmla="*/ 483 h 7893050"/>
              <a:gd name="T28" fmla="*/ 1 w 17634585"/>
              <a:gd name="T29" fmla="*/ 405 h 7893050"/>
              <a:gd name="T30" fmla="*/ 1 w 17634585"/>
              <a:gd name="T31" fmla="*/ 331 h 7893050"/>
              <a:gd name="T32" fmla="*/ 1 w 17634585"/>
              <a:gd name="T33" fmla="*/ 262 h 7893050"/>
              <a:gd name="T34" fmla="*/ 1 w 17634585"/>
              <a:gd name="T35" fmla="*/ 198 h 7893050"/>
              <a:gd name="T36" fmla="*/ 1 w 17634585"/>
              <a:gd name="T37" fmla="*/ 142 h 7893050"/>
              <a:gd name="T38" fmla="*/ 1 w 17634585"/>
              <a:gd name="T39" fmla="*/ 94 h 7893050"/>
              <a:gd name="T40" fmla="*/ 1 w 17634585"/>
              <a:gd name="T41" fmla="*/ 54 h 7893050"/>
              <a:gd name="T42" fmla="*/ 2 w 17634585"/>
              <a:gd name="T43" fmla="*/ 25 h 7893050"/>
              <a:gd name="T44" fmla="*/ 2 w 17634585"/>
              <a:gd name="T45" fmla="*/ 7 h 7893050"/>
              <a:gd name="T46" fmla="*/ 2 w 17634585"/>
              <a:gd name="T47" fmla="*/ 0 h 7893050"/>
              <a:gd name="T48" fmla="*/ 133 w 17634585"/>
              <a:gd name="T49" fmla="*/ 0 h 7893050"/>
              <a:gd name="T50" fmla="*/ 133 w 17634585"/>
              <a:gd name="T51" fmla="*/ 7 h 7893050"/>
              <a:gd name="T52" fmla="*/ 134 w 17634585"/>
              <a:gd name="T53" fmla="*/ 25 h 7893050"/>
              <a:gd name="T54" fmla="*/ 135 w 17634585"/>
              <a:gd name="T55" fmla="*/ 54 h 7893050"/>
              <a:gd name="T56" fmla="*/ 135 w 17634585"/>
              <a:gd name="T57" fmla="*/ 94 h 7893050"/>
              <a:gd name="T58" fmla="*/ 135 w 17634585"/>
              <a:gd name="T59" fmla="*/ 142 h 7893050"/>
              <a:gd name="T60" fmla="*/ 135 w 17634585"/>
              <a:gd name="T61" fmla="*/ 198 h 7893050"/>
              <a:gd name="T62" fmla="*/ 135 w 17634585"/>
              <a:gd name="T63" fmla="*/ 262 h 7893050"/>
              <a:gd name="T64" fmla="*/ 135 w 17634585"/>
              <a:gd name="T65" fmla="*/ 331 h 7893050"/>
              <a:gd name="T66" fmla="*/ 135 w 17634585"/>
              <a:gd name="T67" fmla="*/ 405 h 7893050"/>
              <a:gd name="T68" fmla="*/ 135 w 17634585"/>
              <a:gd name="T69" fmla="*/ 483 h 7893050"/>
              <a:gd name="T70" fmla="*/ 135 w 17634585"/>
              <a:gd name="T71" fmla="*/ 11588 h 7893050"/>
              <a:gd name="T72" fmla="*/ 135 w 17634585"/>
              <a:gd name="T73" fmla="*/ 11666 h 7893050"/>
              <a:gd name="T74" fmla="*/ 135 w 17634585"/>
              <a:gd name="T75" fmla="*/ 11740 h 7893050"/>
              <a:gd name="T76" fmla="*/ 135 w 17634585"/>
              <a:gd name="T77" fmla="*/ 11809 h 7893050"/>
              <a:gd name="T78" fmla="*/ 135 w 17634585"/>
              <a:gd name="T79" fmla="*/ 11872 h 7893050"/>
              <a:gd name="T80" fmla="*/ 135 w 17634585"/>
              <a:gd name="T81" fmla="*/ 11929 h 7893050"/>
              <a:gd name="T82" fmla="*/ 135 w 17634585"/>
              <a:gd name="T83" fmla="*/ 11977 h 7893050"/>
              <a:gd name="T84" fmla="*/ 135 w 17634585"/>
              <a:gd name="T85" fmla="*/ 12017 h 7893050"/>
              <a:gd name="T86" fmla="*/ 134 w 17634585"/>
              <a:gd name="T87" fmla="*/ 12047 h 7893050"/>
              <a:gd name="T88" fmla="*/ 133 w 17634585"/>
              <a:gd name="T89" fmla="*/ 12065 h 7893050"/>
              <a:gd name="T90" fmla="*/ 133 w 17634585"/>
              <a:gd name="T91" fmla="*/ 12071 h 7893050"/>
              <a:gd name="T92" fmla="*/ 81 w 17634585"/>
              <a:gd name="T93" fmla="*/ 12071 h 789305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7634585"/>
              <a:gd name="T142" fmla="*/ 0 h 7893050"/>
              <a:gd name="T143" fmla="*/ 17634585 w 17634585"/>
              <a:gd name="T144" fmla="*/ 7893050 h 789305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7634585" h="7893050">
                <a:moveTo>
                  <a:pt x="7119416" y="7893058"/>
                </a:moveTo>
                <a:lnTo>
                  <a:pt x="316220" y="7893058"/>
                </a:lnTo>
                <a:lnTo>
                  <a:pt x="290383" y="7892004"/>
                </a:lnTo>
                <a:lnTo>
                  <a:pt x="240464" y="7883826"/>
                </a:lnTo>
                <a:lnTo>
                  <a:pt x="193438" y="7868106"/>
                </a:lnTo>
                <a:lnTo>
                  <a:pt x="149969" y="7845508"/>
                </a:lnTo>
                <a:lnTo>
                  <a:pt x="110722" y="7816696"/>
                </a:lnTo>
                <a:lnTo>
                  <a:pt x="76361" y="7782335"/>
                </a:lnTo>
                <a:lnTo>
                  <a:pt x="47549" y="7743088"/>
                </a:lnTo>
                <a:lnTo>
                  <a:pt x="24951" y="7699619"/>
                </a:lnTo>
                <a:lnTo>
                  <a:pt x="9231" y="7652593"/>
                </a:lnTo>
                <a:lnTo>
                  <a:pt x="1053" y="7602674"/>
                </a:lnTo>
                <a:lnTo>
                  <a:pt x="0" y="7576837"/>
                </a:lnTo>
                <a:lnTo>
                  <a:pt x="0" y="316220"/>
                </a:lnTo>
                <a:lnTo>
                  <a:pt x="4158" y="265103"/>
                </a:lnTo>
                <a:lnTo>
                  <a:pt x="16190" y="216547"/>
                </a:lnTo>
                <a:lnTo>
                  <a:pt x="35432" y="171217"/>
                </a:lnTo>
                <a:lnTo>
                  <a:pt x="61220" y="129776"/>
                </a:lnTo>
                <a:lnTo>
                  <a:pt x="92889" y="92889"/>
                </a:lnTo>
                <a:lnTo>
                  <a:pt x="129776" y="61220"/>
                </a:lnTo>
                <a:lnTo>
                  <a:pt x="171217" y="35432"/>
                </a:lnTo>
                <a:lnTo>
                  <a:pt x="216547" y="16190"/>
                </a:lnTo>
                <a:lnTo>
                  <a:pt x="265103" y="4158"/>
                </a:lnTo>
                <a:lnTo>
                  <a:pt x="316220" y="0"/>
                </a:lnTo>
                <a:lnTo>
                  <a:pt x="17317996" y="0"/>
                </a:lnTo>
                <a:lnTo>
                  <a:pt x="17369110" y="4158"/>
                </a:lnTo>
                <a:lnTo>
                  <a:pt x="17417665" y="16190"/>
                </a:lnTo>
                <a:lnTo>
                  <a:pt x="17462994" y="35432"/>
                </a:lnTo>
                <a:lnTo>
                  <a:pt x="17504435" y="61220"/>
                </a:lnTo>
                <a:lnTo>
                  <a:pt x="17541323" y="92889"/>
                </a:lnTo>
                <a:lnTo>
                  <a:pt x="17572993" y="129776"/>
                </a:lnTo>
                <a:lnTo>
                  <a:pt x="17598782" y="171217"/>
                </a:lnTo>
                <a:lnTo>
                  <a:pt x="17618025" y="216547"/>
                </a:lnTo>
                <a:lnTo>
                  <a:pt x="17630058" y="265103"/>
                </a:lnTo>
                <a:lnTo>
                  <a:pt x="17634216" y="316220"/>
                </a:lnTo>
                <a:lnTo>
                  <a:pt x="17634216" y="7576837"/>
                </a:lnTo>
                <a:lnTo>
                  <a:pt x="17630058" y="7627951"/>
                </a:lnTo>
                <a:lnTo>
                  <a:pt x="17618025" y="7676506"/>
                </a:lnTo>
                <a:lnTo>
                  <a:pt x="17598782" y="7721835"/>
                </a:lnTo>
                <a:lnTo>
                  <a:pt x="17572993" y="7763276"/>
                </a:lnTo>
                <a:lnTo>
                  <a:pt x="17541323" y="7800164"/>
                </a:lnTo>
                <a:lnTo>
                  <a:pt x="17504435" y="7831834"/>
                </a:lnTo>
                <a:lnTo>
                  <a:pt x="17462994" y="7857623"/>
                </a:lnTo>
                <a:lnTo>
                  <a:pt x="17417665" y="7876866"/>
                </a:lnTo>
                <a:lnTo>
                  <a:pt x="17369110" y="7888899"/>
                </a:lnTo>
                <a:lnTo>
                  <a:pt x="17317996" y="7893058"/>
                </a:lnTo>
                <a:lnTo>
                  <a:pt x="10514789" y="7893058"/>
                </a:lnTo>
              </a:path>
            </a:pathLst>
          </a:custGeom>
          <a:noFill/>
          <a:ln w="29684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2" name="object 6"/>
          <p:cNvSpPr/>
          <p:nvPr/>
        </p:nvSpPr>
        <p:spPr>
          <a:xfrm>
            <a:off x="2435225" y="2600325"/>
            <a:ext cx="1809750" cy="18430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lIns="0" tIns="0" rIns="0" bIns="0"/>
          <a:lstStyle/>
          <a:p>
            <a:pPr defTabSz="1038477">
              <a:defRPr/>
            </a:pPr>
            <a:endParaRPr sz="909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54" name="Прямоугольник 1"/>
          <p:cNvSpPr>
            <a:spLocks noChangeArrowheads="1"/>
          </p:cNvSpPr>
          <p:nvPr/>
        </p:nvSpPr>
        <p:spPr bwMode="auto">
          <a:xfrm>
            <a:off x="3105150" y="319088"/>
            <a:ext cx="60960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КОМИТЕТ ГОСУДАРСТВЕННЫХ ДОХОДОВ </a:t>
            </a:r>
          </a:p>
          <a:p>
            <a:pPr algn="ctr" eaLnBrk="1" hangingPunct="1"/>
            <a:r>
              <a:rPr lang="ru-RU" altLang="ru-RU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МИНИСТЕРСТВА ФИНАНСОВ</a:t>
            </a:r>
            <a:endParaRPr lang="en-US" altLang="ru-RU" sz="1600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/>
            <a:r>
              <a:rPr lang="ru-RU" altLang="ru-RU" sz="1600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РЕСПУБЛИКИ КАЗАХСТАН</a:t>
            </a:r>
          </a:p>
        </p:txBody>
      </p:sp>
      <p:pic>
        <p:nvPicPr>
          <p:cNvPr id="7" name="Picture 2" descr="C:\Users\gslyamova\Desktop\Новая папка\—Pngtree—technological sense circle luminous circle_380662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59" y="1682707"/>
            <a:ext cx="3663884" cy="366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ADF13-66E4-B0FB-04CF-EB6F45310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7FAFDE38-7150-4A1E-A0D9-5C7574D6F30E}"/>
              </a:ext>
            </a:extLst>
          </p:cNvPr>
          <p:cNvSpPr txBox="1"/>
          <p:nvPr/>
        </p:nvSpPr>
        <p:spPr>
          <a:xfrm>
            <a:off x="6997806" y="3682694"/>
            <a:ext cx="4860571" cy="1631216"/>
          </a:xfrm>
          <a:prstGeom prst="wedgeRectCallout">
            <a:avLst>
              <a:gd name="adj1" fmla="val -56285"/>
              <a:gd name="adj2" fmla="val -11431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собранным данным ведется </a:t>
            </a:r>
            <a:r>
              <a:rPr lang="kk-KZ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 </a:t>
            </a:r>
            <a:r>
              <a:rPr lang="kk-KZ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НДС в</a:t>
            </a:r>
            <a:r>
              <a:rPr lang="kk-KZ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онлайн </a:t>
            </a:r>
            <a:r>
              <a:rPr lang="kk-KZ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режиме: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НДС по полученным ЭСФ </a:t>
            </a: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НДС по импорту </a:t>
            </a: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+НДС 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нерезидента </a:t>
            </a: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пополнение баланса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выписанный НДС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i="1" kern="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возврат баланса</a:t>
            </a:r>
            <a:endParaRPr lang="kk-KZ" sz="1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528496A7-412D-465D-976A-A8611077C965}"/>
              </a:ext>
            </a:extLst>
          </p:cNvPr>
          <p:cNvSpPr/>
          <p:nvPr/>
        </p:nvSpPr>
        <p:spPr>
          <a:xfrm>
            <a:off x="0" y="-1"/>
            <a:ext cx="12350007" cy="763121"/>
          </a:xfrm>
          <a:prstGeom prst="rect">
            <a:avLst/>
          </a:prstGeom>
          <a:solidFill>
            <a:srgbClr val="00B0F0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</a:p>
          <a:p>
            <a:r>
              <a:rPr lang="ru-RU" sz="2000" b="1" cap="small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ru-RU" sz="2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44">
            <a:extLst>
              <a:ext uri="{FF2B5EF4-FFF2-40B4-BE49-F238E27FC236}">
                <a16:creationId xmlns:a16="http://schemas.microsoft.com/office/drawing/2014/main" id="{F9228796-E0BF-3C96-6334-38CC5F2E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80" y="176213"/>
            <a:ext cx="8875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ИС </a:t>
            </a:r>
            <a:r>
              <a:rPr lang="en-US" altLang="ru-RU" sz="2000" b="1" dirty="0" smtClean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lang="ru-RU" alt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₸</a:t>
            </a:r>
            <a:r>
              <a:rPr lang="en-US" altLang="ru-RU" sz="2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amga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0" y="657884"/>
            <a:ext cx="363220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-152400" y="745311"/>
            <a:ext cx="2273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8510560" y="696665"/>
            <a:ext cx="3632200" cy="4571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10433936" y="771351"/>
            <a:ext cx="22733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11206593" y="-4284"/>
            <a:ext cx="978195" cy="767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араллелограмм 76">
            <a:extLst>
              <a:ext uri="{FF2B5EF4-FFF2-40B4-BE49-F238E27FC236}">
                <a16:creationId xmlns:a16="http://schemas.microsoft.com/office/drawing/2014/main" id="{91DF289D-7A9C-4BB9-B145-D78A5852A2AB}"/>
              </a:ext>
            </a:extLst>
          </p:cNvPr>
          <p:cNvSpPr/>
          <p:nvPr/>
        </p:nvSpPr>
        <p:spPr>
          <a:xfrm>
            <a:off x="9385100" y="-1028"/>
            <a:ext cx="2024063" cy="692944"/>
          </a:xfrm>
          <a:prstGeom prst="parallelogram">
            <a:avLst>
              <a:gd name="adj" fmla="val 29281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x-none"/>
          </a:p>
        </p:txBody>
      </p:sp>
      <p:sp>
        <p:nvSpPr>
          <p:cNvPr id="78" name="Прямоугольник 21">
            <a:extLst>
              <a:ext uri="{FF2B5EF4-FFF2-40B4-BE49-F238E27FC236}">
                <a16:creationId xmlns:a16="http://schemas.microsoft.com/office/drawing/2014/main" id="{216D177C-92A0-489A-91B5-E6BD3569C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3982" y="90330"/>
            <a:ext cx="1358503" cy="51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7000"/>
              </a:lnSpc>
            </a:pPr>
            <a:r>
              <a:rPr lang="ru-RU" altLang="x-none" sz="900" b="1" dirty="0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КОМИТЕТ ГОСУДАРСТВЕННЫХ ДОХОДОВ МФ РК</a:t>
            </a:r>
            <a:endParaRPr lang="ru-RU" altLang="x-none" sz="15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9" name="Параллелограмм 78">
            <a:extLst>
              <a:ext uri="{FF2B5EF4-FFF2-40B4-BE49-F238E27FC236}">
                <a16:creationId xmlns:a16="http://schemas.microsoft.com/office/drawing/2014/main" id="{91DF289D-7A9C-4BB9-B145-D78A5852A2AB}"/>
              </a:ext>
            </a:extLst>
          </p:cNvPr>
          <p:cNvSpPr/>
          <p:nvPr/>
        </p:nvSpPr>
        <p:spPr>
          <a:xfrm>
            <a:off x="11992779" y="-12201"/>
            <a:ext cx="714458" cy="692944"/>
          </a:xfrm>
          <a:prstGeom prst="parallelogram">
            <a:avLst>
              <a:gd name="adj" fmla="val 29281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x-none"/>
          </a:p>
        </p:txBody>
      </p:sp>
      <p:sp>
        <p:nvSpPr>
          <p:cNvPr id="80" name="Прямоугольник 79"/>
          <p:cNvSpPr/>
          <p:nvPr/>
        </p:nvSpPr>
        <p:spPr>
          <a:xfrm>
            <a:off x="11762620" y="689369"/>
            <a:ext cx="737071" cy="702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object 6">
            <a:extLst>
              <a:ext uri="{FF2B5EF4-FFF2-40B4-BE49-F238E27FC236}">
                <a16:creationId xmlns:a16="http://schemas.microsoft.com/office/drawing/2014/main" id="{76D30DEF-8A8E-8A3D-827A-C3A2279F47C8}"/>
              </a:ext>
            </a:extLst>
          </p:cNvPr>
          <p:cNvSpPr/>
          <p:nvPr/>
        </p:nvSpPr>
        <p:spPr>
          <a:xfrm>
            <a:off x="9491328" y="167591"/>
            <a:ext cx="452654" cy="394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38503">
              <a:defRPr/>
            </a:pPr>
            <a:endParaRPr sz="909">
              <a:solidFill>
                <a:prstClr val="black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FAFDE38-7150-4A1E-A0D9-5C7574D6F30E}"/>
              </a:ext>
            </a:extLst>
          </p:cNvPr>
          <p:cNvSpPr txBox="1"/>
          <p:nvPr/>
        </p:nvSpPr>
        <p:spPr>
          <a:xfrm>
            <a:off x="6997805" y="1664498"/>
            <a:ext cx="4860571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 всех ИС собираются данные </a:t>
            </a:r>
          </a:p>
          <a:p>
            <a:pPr algn="ctr"/>
            <a:r>
              <a:rPr lang="kk-KZ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онлайн режиме: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Платежи на счет КГД </a:t>
            </a:r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(для пополнения </a:t>
            </a:r>
            <a:r>
              <a:rPr lang="ru-RU" sz="11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баланса</a:t>
            </a:r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ЭСФ </a:t>
            </a:r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1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 и выписанные</a:t>
            </a:r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ЭСФ за нерезидента 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СНТ </a:t>
            </a:r>
            <a:r>
              <a:rPr lang="ru-RU" sz="11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импорту из </a:t>
            </a:r>
            <a:r>
              <a:rPr lang="ru-RU" sz="11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ЕАЭС)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2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Платежи </a:t>
            </a:r>
            <a:r>
              <a:rPr lang="ru-RU" sz="1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зачеты по 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КБК 105102</a:t>
            </a:r>
            <a:r>
              <a:rPr lang="ru-RU" sz="12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105115, </a:t>
            </a: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105104;</a:t>
            </a:r>
            <a:endParaRPr lang="ru-RU" sz="12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Декларации на товары</a:t>
            </a:r>
            <a:endParaRPr lang="ru-RU" sz="12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4A4E764E-047D-93C0-2297-4ADA5E0E3059}"/>
              </a:ext>
            </a:extLst>
          </p:cNvPr>
          <p:cNvCxnSpPr>
            <a:cxnSpLocks/>
            <a:stCxn id="96" idx="2"/>
            <a:endCxn id="67" idx="0"/>
          </p:cNvCxnSpPr>
          <p:nvPr/>
        </p:nvCxnSpPr>
        <p:spPr>
          <a:xfrm>
            <a:off x="3343459" y="3766519"/>
            <a:ext cx="6545" cy="369425"/>
          </a:xfrm>
          <a:prstGeom prst="straightConnector1">
            <a:avLst/>
          </a:prstGeom>
          <a:noFill/>
          <a:ln w="38100" cap="flat" cmpd="sng" algn="ctr">
            <a:solidFill>
              <a:srgbClr val="00863D"/>
            </a:solidFill>
            <a:prstDash val="sysDot"/>
            <a:miter lim="800000"/>
            <a:tailEnd type="triangle"/>
          </a:ln>
          <a:effectLst/>
        </p:spPr>
      </p:cxnSp>
      <p:sp>
        <p:nvSpPr>
          <p:cNvPr id="61" name="Прямоугольник 148">
            <a:extLst>
              <a:ext uri="{FF2B5EF4-FFF2-40B4-BE49-F238E27FC236}">
                <a16:creationId xmlns:a16="http://schemas.microsoft.com/office/drawing/2014/main" id="{D884D996-C84C-2A77-A2EF-CA9DCAB83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0324" y="2964406"/>
            <a:ext cx="1134288" cy="4154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x-none" sz="1050" b="1" kern="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Пополнение баланса</a:t>
            </a:r>
            <a:endParaRPr kumimoji="0" lang="ru-RU" altLang="x-none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Прямоугольник 146">
            <a:extLst>
              <a:ext uri="{FF2B5EF4-FFF2-40B4-BE49-F238E27FC236}">
                <a16:creationId xmlns:a16="http://schemas.microsoft.com/office/drawing/2014/main" id="{E9CE1C1E-BC75-A61C-E952-3F96EA8D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19" y="1091822"/>
            <a:ext cx="103897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ЭСФ</a:t>
            </a:r>
            <a:endParaRPr lang="ru-RU" altLang="x-none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7" name="Соединитель: уступ 46">
            <a:extLst>
              <a:ext uri="{FF2B5EF4-FFF2-40B4-BE49-F238E27FC236}">
                <a16:creationId xmlns:a16="http://schemas.microsoft.com/office/drawing/2014/main" id="{1D009C80-E427-7EB8-197D-6958F1762E1B}"/>
              </a:ext>
            </a:extLst>
          </p:cNvPr>
          <p:cNvCxnSpPr>
            <a:cxnSpLocks/>
            <a:stCxn id="92" idx="2"/>
            <a:endCxn id="96" idx="1"/>
          </p:cNvCxnSpPr>
          <p:nvPr/>
        </p:nvCxnSpPr>
        <p:spPr>
          <a:xfrm rot="16200000" flipH="1">
            <a:off x="1204932" y="2001442"/>
            <a:ext cx="1310659" cy="1744197"/>
          </a:xfrm>
          <a:prstGeom prst="bentConnector2">
            <a:avLst/>
          </a:prstGeom>
          <a:noFill/>
          <a:ln w="38100" cap="flat" cmpd="sng" algn="ctr">
            <a:solidFill>
              <a:srgbClr val="65A0CB"/>
            </a:solidFill>
            <a:prstDash val="sysDot"/>
            <a:miter lim="800000"/>
            <a:tailEnd type="triangle"/>
          </a:ln>
          <a:effectLst/>
        </p:spPr>
      </p:cxnSp>
      <p:cxnSp>
        <p:nvCxnSpPr>
          <p:cNvPr id="88" name="Соединитель: уступ 47">
            <a:extLst>
              <a:ext uri="{FF2B5EF4-FFF2-40B4-BE49-F238E27FC236}">
                <a16:creationId xmlns:a16="http://schemas.microsoft.com/office/drawing/2014/main" id="{559F4487-C1BA-A20E-66BC-CFD54A118634}"/>
              </a:ext>
            </a:extLst>
          </p:cNvPr>
          <p:cNvCxnSpPr>
            <a:cxnSpLocks/>
            <a:stCxn id="91" idx="2"/>
            <a:endCxn id="96" idx="3"/>
          </p:cNvCxnSpPr>
          <p:nvPr/>
        </p:nvCxnSpPr>
        <p:spPr>
          <a:xfrm rot="5400000">
            <a:off x="4278874" y="2140401"/>
            <a:ext cx="1064154" cy="1712786"/>
          </a:xfrm>
          <a:prstGeom prst="bentConnector2">
            <a:avLst/>
          </a:prstGeom>
          <a:noFill/>
          <a:ln w="38100" cap="flat" cmpd="sng" algn="ctr">
            <a:solidFill>
              <a:srgbClr val="65A0CB"/>
            </a:solidFill>
            <a:prstDash val="sysDot"/>
            <a:miter lim="800000"/>
            <a:tailEnd type="triangle"/>
          </a:ln>
          <a:effectLst/>
        </p:spPr>
      </p:cxnSp>
      <p:sp>
        <p:nvSpPr>
          <p:cNvPr id="89" name="Прямоугольник 147">
            <a:extLst>
              <a:ext uri="{FF2B5EF4-FFF2-40B4-BE49-F238E27FC236}">
                <a16:creationId xmlns:a16="http://schemas.microsoft.com/office/drawing/2014/main" id="{BAEC9BE5-E11A-01C6-5643-5F5A704B7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142" y="1122895"/>
            <a:ext cx="11444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КАЗНА</a:t>
            </a:r>
            <a:endParaRPr lang="ru-RU" altLang="x-none" sz="1600" b="1" u="sng" dirty="0">
              <a:solidFill>
                <a:srgbClr val="728D3B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0" name="Прямоугольник 146">
            <a:extLst>
              <a:ext uri="{FF2B5EF4-FFF2-40B4-BE49-F238E27FC236}">
                <a16:creationId xmlns:a16="http://schemas.microsoft.com/office/drawing/2014/main" id="{0AFD144D-C410-7388-8036-01C98264F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35" y="2876155"/>
            <a:ext cx="1456665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05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ЭСФ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x-none" sz="1050" b="1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05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СНТ</a:t>
            </a:r>
            <a:endParaRPr lang="ru-RU" altLang="x-none" sz="1000" i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1" name="Picture 6" descr="ИС «Казначейство-клиент»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684" y="1436305"/>
            <a:ext cx="1015319" cy="102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8" descr="ИС ЭСФ beta – Applications sur Google Play">
            <a:extLst>
              <a:ext uri="{FF2B5EF4-FFF2-40B4-BE49-F238E27FC236}">
                <a16:creationId xmlns:a16="http://schemas.microsoft.com/office/drawing/2014/main" id="{167D0AAD-5D8B-5A33-1358-8B287016CA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3" t="18079" r="32499" b="16976"/>
          <a:stretch/>
        </p:blipFill>
        <p:spPr bwMode="auto">
          <a:xfrm>
            <a:off x="552380" y="1417407"/>
            <a:ext cx="871565" cy="80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Скругленный прямоугольник 229">
            <a:extLst>
              <a:ext uri="{FF2B5EF4-FFF2-40B4-BE49-F238E27FC236}">
                <a16:creationId xmlns:a16="http://schemas.microsoft.com/office/drawing/2014/main" id="{2BA79AF2-E518-C5EC-AEAA-CE6E81074AD2}"/>
              </a:ext>
            </a:extLst>
          </p:cNvPr>
          <p:cNvSpPr/>
          <p:nvPr/>
        </p:nvSpPr>
        <p:spPr>
          <a:xfrm>
            <a:off x="2732360" y="3291223"/>
            <a:ext cx="1222198" cy="475296"/>
          </a:xfrm>
          <a:prstGeom prst="roundRect">
            <a:avLst>
              <a:gd name="adj" fmla="val 4044"/>
            </a:avLst>
          </a:prstGeom>
          <a:solidFill>
            <a:srgbClr val="75BDA7">
              <a:lumMod val="60000"/>
              <a:lumOff val="40000"/>
              <a:alpha val="10000"/>
            </a:srgbClr>
          </a:solidFill>
          <a:ln w="12700" cap="flat" cmpd="sng" algn="ctr">
            <a:solidFill>
              <a:srgbClr val="0B59B2">
                <a:shade val="50000"/>
              </a:srgbClr>
            </a:solidFill>
            <a:prstDash val="solid"/>
            <a:miter lim="800000"/>
          </a:ln>
          <a:effectLst/>
        </p:spPr>
        <p:txBody>
          <a:bodyPr vert="horz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uhaus 93" panose="04030905020B02020C02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e-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₸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uhaus 93" panose="04030905020B02020C02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amga</a:t>
            </a:r>
          </a:p>
        </p:txBody>
      </p:sp>
      <p:sp>
        <p:nvSpPr>
          <p:cNvPr id="97" name="Прямоугольник 96"/>
          <p:cNvSpPr/>
          <p:nvPr/>
        </p:nvSpPr>
        <p:spPr>
          <a:xfrm>
            <a:off x="155575" y="5128299"/>
            <a:ext cx="6388857" cy="41446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lvl="0" algn="ctr"/>
            <a:r>
              <a:rPr lang="ru-RU" sz="16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ЭСФ выписывается при достаточности баланса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146">
            <a:extLst>
              <a:ext uri="{FF2B5EF4-FFF2-40B4-BE49-F238E27FC236}">
                <a16:creationId xmlns:a16="http://schemas.microsoft.com/office/drawing/2014/main" id="{E9CE1C1E-BC75-A61C-E952-3F96EA8D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821" y="1112774"/>
            <a:ext cx="111686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КЕДЕН</a:t>
            </a:r>
            <a:endParaRPr lang="ru-RU" altLang="x-none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Прямоугольник 146">
            <a:extLst>
              <a:ext uri="{FF2B5EF4-FFF2-40B4-BE49-F238E27FC236}">
                <a16:creationId xmlns:a16="http://schemas.microsoft.com/office/drawing/2014/main" id="{E9CE1C1E-BC75-A61C-E952-3F96EA8DF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948" y="1108009"/>
            <a:ext cx="10983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40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 ИСНА</a:t>
            </a:r>
            <a:endParaRPr lang="ru-RU" altLang="x-none" sz="1400" b="1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" name="Рисунок 53"/>
          <p:cNvPicPr/>
          <p:nvPr/>
        </p:nvPicPr>
        <p:blipFill rotWithShape="1">
          <a:blip r:embed="rId6"/>
          <a:srcRect l="13170" t="13920" r="79569" b="81868"/>
          <a:stretch/>
        </p:blipFill>
        <p:spPr bwMode="auto">
          <a:xfrm>
            <a:off x="1891455" y="1551996"/>
            <a:ext cx="927094" cy="3861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7"/>
          <a:srcRect t="75732" r="12851"/>
          <a:stretch/>
        </p:blipFill>
        <p:spPr>
          <a:xfrm>
            <a:off x="3584948" y="1643658"/>
            <a:ext cx="1049826" cy="292336"/>
          </a:xfrm>
          <a:prstGeom prst="rect">
            <a:avLst/>
          </a:prstGeom>
        </p:spPr>
      </p:pic>
      <p:sp>
        <p:nvSpPr>
          <p:cNvPr id="10" name="AutoShape 2" descr="Астана қаласы бойынша Мемлекеттік кірістер департаменті | 📝Комитетом  государственных доходов разработана новая информационная система налогового  администрирования (ИСНА). В настоящее время… | Inst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6" name="Соединитель: уступ 46">
            <a:extLst>
              <a:ext uri="{FF2B5EF4-FFF2-40B4-BE49-F238E27FC236}">
                <a16:creationId xmlns:a16="http://schemas.microsoft.com/office/drawing/2014/main" id="{1D009C80-E427-7EB8-197D-6958F1762E1B}"/>
              </a:ext>
            </a:extLst>
          </p:cNvPr>
          <p:cNvCxnSpPr>
            <a:cxnSpLocks/>
            <a:stCxn id="54" idx="2"/>
            <a:endCxn id="96" idx="0"/>
          </p:cNvCxnSpPr>
          <p:nvPr/>
        </p:nvCxnSpPr>
        <p:spPr>
          <a:xfrm rot="16200000" flipH="1">
            <a:off x="2172681" y="2120445"/>
            <a:ext cx="1353098" cy="98845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65A0CB"/>
            </a:solidFill>
            <a:prstDash val="sysDot"/>
            <a:miter lim="800000"/>
            <a:tailEnd type="triangle"/>
          </a:ln>
          <a:effectLst/>
        </p:spPr>
      </p:cxnSp>
      <p:cxnSp>
        <p:nvCxnSpPr>
          <p:cNvPr id="58" name="Соединитель: уступ 46">
            <a:extLst>
              <a:ext uri="{FF2B5EF4-FFF2-40B4-BE49-F238E27FC236}">
                <a16:creationId xmlns:a16="http://schemas.microsoft.com/office/drawing/2014/main" id="{1D009C80-E427-7EB8-197D-6958F1762E1B}"/>
              </a:ext>
            </a:extLst>
          </p:cNvPr>
          <p:cNvCxnSpPr>
            <a:cxnSpLocks/>
            <a:stCxn id="9" idx="2"/>
            <a:endCxn id="96" idx="0"/>
          </p:cNvCxnSpPr>
          <p:nvPr/>
        </p:nvCxnSpPr>
        <p:spPr>
          <a:xfrm rot="5400000">
            <a:off x="3049046" y="2230407"/>
            <a:ext cx="1355229" cy="766402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rgbClr val="65A0CB"/>
            </a:solidFill>
            <a:prstDash val="sysDot"/>
            <a:miter lim="800000"/>
            <a:tailEnd type="triangle"/>
          </a:ln>
          <a:effectLst/>
        </p:spPr>
      </p:cxnSp>
      <p:sp>
        <p:nvSpPr>
          <p:cNvPr id="63" name="Прямоугольник 146">
            <a:extLst>
              <a:ext uri="{FF2B5EF4-FFF2-40B4-BE49-F238E27FC236}">
                <a16:creationId xmlns:a16="http://schemas.microsoft.com/office/drawing/2014/main" id="{0AFD144D-C410-7388-8036-01C98264F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243" y="2200402"/>
            <a:ext cx="750727" cy="25391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05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ДТ </a:t>
            </a:r>
          </a:p>
        </p:txBody>
      </p:sp>
      <p:sp>
        <p:nvSpPr>
          <p:cNvPr id="66" name="Прямоугольник 146">
            <a:extLst>
              <a:ext uri="{FF2B5EF4-FFF2-40B4-BE49-F238E27FC236}">
                <a16:creationId xmlns:a16="http://schemas.microsoft.com/office/drawing/2014/main" id="{0AFD144D-C410-7388-8036-01C98264F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2364" y="2113564"/>
            <a:ext cx="1174994" cy="25391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x-none" sz="1050" b="1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Платежи 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 rotWithShape="1">
          <a:blip r:embed="rId8"/>
          <a:srcRect b="46427"/>
          <a:stretch/>
        </p:blipFill>
        <p:spPr>
          <a:xfrm>
            <a:off x="155575" y="4135944"/>
            <a:ext cx="6388857" cy="622930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26" name="Штриховая стрелка вправо 25"/>
          <p:cNvSpPr/>
          <p:nvPr/>
        </p:nvSpPr>
        <p:spPr>
          <a:xfrm>
            <a:off x="5820379" y="2477385"/>
            <a:ext cx="1177426" cy="643418"/>
          </a:xfrm>
          <a:prstGeom prst="stripedRightArrow">
            <a:avLst>
              <a:gd name="adj1" fmla="val 50000"/>
              <a:gd name="adj2" fmla="val 363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4A4E764E-047D-93C0-2297-4ADA5E0E3059}"/>
              </a:ext>
            </a:extLst>
          </p:cNvPr>
          <p:cNvCxnSpPr>
            <a:cxnSpLocks/>
            <a:endCxn id="97" idx="0"/>
          </p:cNvCxnSpPr>
          <p:nvPr/>
        </p:nvCxnSpPr>
        <p:spPr>
          <a:xfrm>
            <a:off x="803305" y="4806677"/>
            <a:ext cx="2546699" cy="321622"/>
          </a:xfrm>
          <a:prstGeom prst="straightConnector1">
            <a:avLst/>
          </a:prstGeom>
          <a:noFill/>
          <a:ln w="38100" cap="flat" cmpd="sng" algn="ctr">
            <a:solidFill>
              <a:srgbClr val="00863D"/>
            </a:solidFill>
            <a:prstDash val="sysDot"/>
            <a:miter lim="800000"/>
            <a:tailEnd type="triangle"/>
          </a:ln>
          <a:effectLst/>
        </p:spPr>
      </p:cxnSp>
      <p:sp>
        <p:nvSpPr>
          <p:cNvPr id="84" name="Прямоугольник 83"/>
          <p:cNvSpPr/>
          <p:nvPr/>
        </p:nvSpPr>
        <p:spPr>
          <a:xfrm>
            <a:off x="7095293" y="5845016"/>
            <a:ext cx="4763084" cy="82892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baseline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 использованные </a:t>
            </a:r>
            <a:r>
              <a:rPr lang="ru-RU" sz="1200" kern="0" baseline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выписки ЭСФ 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деньги </a:t>
            </a:r>
            <a:r>
              <a:rPr lang="ru-RU" sz="1200" b="1" kern="0" baseline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возвращаются на р/с </a:t>
            </a:r>
            <a:r>
              <a:rPr lang="ru-RU" sz="1200" kern="0" baseline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не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дожидаясь завершения периода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Использованные </a:t>
            </a:r>
            <a:r>
              <a:rPr lang="ru-RU" sz="1200" kern="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выписки ЭСФ </a:t>
            </a:r>
            <a:r>
              <a:rPr lang="ru-RU" sz="1200" b="1" kern="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деньги 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перечисляются на лицевой счет НП в счет уплаты налога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62474" y="5845016"/>
            <a:ext cx="6388857" cy="82892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недостаточности баланса - после 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пополнение баланса.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пополнения баланса 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деньги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перечисляются </a:t>
            </a:r>
            <a:r>
              <a:rPr lang="ru-RU" sz="1200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счет КГД в </a:t>
            </a:r>
            <a:r>
              <a:rPr lang="ru-RU" sz="1200" b="1" kern="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казначействе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Перечислить деньги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может сам НП или его покупатель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4A4E764E-047D-93C0-2297-4ADA5E0E3059}"/>
              </a:ext>
            </a:extLst>
          </p:cNvPr>
          <p:cNvCxnSpPr>
            <a:cxnSpLocks/>
            <a:stCxn id="97" idx="2"/>
            <a:endCxn id="93" idx="0"/>
          </p:cNvCxnSpPr>
          <p:nvPr/>
        </p:nvCxnSpPr>
        <p:spPr>
          <a:xfrm>
            <a:off x="3350004" y="5542761"/>
            <a:ext cx="6899" cy="302255"/>
          </a:xfrm>
          <a:prstGeom prst="straightConnector1">
            <a:avLst/>
          </a:prstGeom>
          <a:noFill/>
          <a:ln w="38100" cap="flat" cmpd="sng" algn="ctr">
            <a:solidFill>
              <a:srgbClr val="00863D"/>
            </a:solidFill>
            <a:prstDash val="sysDot"/>
            <a:miter lim="800000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990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16268</TotalTime>
  <Words>188</Words>
  <Application>Microsoft Office PowerPoint</Application>
  <PresentationFormat>Широкоэкранный</PresentationFormat>
  <Paragraphs>42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Bauhaus 93</vt:lpstr>
      <vt:lpstr>Calibri</vt:lpstr>
      <vt:lpstr>Calibri Light</vt:lpstr>
      <vt:lpstr>Roboto Condensed</vt:lpstr>
      <vt:lpstr>Tahoma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Еділ Әзімшайық Серікұлы</cp:lastModifiedBy>
  <cp:revision>391</cp:revision>
  <cp:lastPrinted>2025-01-27T04:51:27Z</cp:lastPrinted>
  <dcterms:created xsi:type="dcterms:W3CDTF">2023-06-06T06:10:13Z</dcterms:created>
  <dcterms:modified xsi:type="dcterms:W3CDTF">2025-02-03T13:42:31Z</dcterms:modified>
</cp:coreProperties>
</file>